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30"/>
  </p:notesMasterIdLst>
  <p:handoutMasterIdLst>
    <p:handoutMasterId r:id="rId31"/>
  </p:handoutMasterIdLst>
  <p:sldIdLst>
    <p:sldId id="498" r:id="rId6"/>
    <p:sldId id="898" r:id="rId7"/>
    <p:sldId id="758" r:id="rId8"/>
    <p:sldId id="902" r:id="rId9"/>
    <p:sldId id="899" r:id="rId10"/>
    <p:sldId id="903" r:id="rId11"/>
    <p:sldId id="901" r:id="rId12"/>
    <p:sldId id="906" r:id="rId13"/>
    <p:sldId id="907" r:id="rId14"/>
    <p:sldId id="908" r:id="rId15"/>
    <p:sldId id="914" r:id="rId16"/>
    <p:sldId id="900" r:id="rId17"/>
    <p:sldId id="905" r:id="rId18"/>
    <p:sldId id="919" r:id="rId19"/>
    <p:sldId id="909" r:id="rId20"/>
    <p:sldId id="910" r:id="rId21"/>
    <p:sldId id="911" r:id="rId22"/>
    <p:sldId id="913" r:id="rId23"/>
    <p:sldId id="912" r:id="rId24"/>
    <p:sldId id="915" r:id="rId25"/>
    <p:sldId id="916" r:id="rId26"/>
    <p:sldId id="895" r:id="rId27"/>
    <p:sldId id="833" r:id="rId28"/>
    <p:sldId id="918" r:id="rId29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1" id="{10A21BAB-C4AD-1B4A-8931-DCECE890AF5A}">
          <p14:sldIdLst>
            <p14:sldId id="498"/>
            <p14:sldId id="898"/>
            <p14:sldId id="758"/>
            <p14:sldId id="902"/>
            <p14:sldId id="899"/>
            <p14:sldId id="903"/>
            <p14:sldId id="901"/>
            <p14:sldId id="906"/>
            <p14:sldId id="907"/>
            <p14:sldId id="908"/>
            <p14:sldId id="914"/>
            <p14:sldId id="900"/>
            <p14:sldId id="905"/>
            <p14:sldId id="919"/>
            <p14:sldId id="909"/>
            <p14:sldId id="910"/>
            <p14:sldId id="911"/>
            <p14:sldId id="913"/>
            <p14:sldId id="912"/>
            <p14:sldId id="915"/>
            <p14:sldId id="916"/>
            <p14:sldId id="895"/>
            <p14:sldId id="833"/>
            <p14:sldId id="9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0"/>
    <a:srgbClr val="7EBEFF"/>
    <a:srgbClr val="000000"/>
    <a:srgbClr val="122D46"/>
    <a:srgbClr val="08174D"/>
    <a:srgbClr val="5A6489"/>
    <a:srgbClr val="003F7F"/>
    <a:srgbClr val="548235"/>
    <a:srgbClr val="44546A"/>
    <a:srgbClr val="FF6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15" autoAdjust="0"/>
    <p:restoredTop sz="64664" autoAdjust="0"/>
  </p:normalViewPr>
  <p:slideViewPr>
    <p:cSldViewPr snapToGrid="0">
      <p:cViewPr varScale="1">
        <p:scale>
          <a:sx n="73" d="100"/>
          <a:sy n="73" d="100"/>
        </p:scale>
        <p:origin x="12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6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1A2BAF5-6340-49E1-B4B3-04572180C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FB8726-E351-4A4E-A868-2E83195FE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FFC85-34C0-4167-8801-71D65E4D986C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1BA9D-32F1-439A-960C-8E47E7B74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7D0EA-2FF6-4FC3-B0EF-AFFF7428B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16B31-CF5E-4C45-9F02-6CD67ADA8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51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8696-3B2B-7D49-B212-A8F746F3A84B}" type="datetimeFigureOut">
              <a:rPr lang="es-ES_tradnl" smtClean="0"/>
              <a:t>17/11/2023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C3A3-8174-F141-B491-7F0E98D116D0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66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Changement de paradigme : compétences, projets, etc. 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1723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past, we used to talk about project as “model centric”, because we weren't sure we could make an appropriate AI.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Today most of the points on the AI ​​side: at least for our needs at AXA France, already have viable solutions. We know that we will be able to create an AI for our use cases. 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the other hand, the heart of the problem, really the thing that makes a project feasible or not: it is the data. If we have good data, of good quality, inputs and answers, a lot, that will really be game changer to the success of your project. The data is your treasure that will make the difference.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2982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26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Changement : c’est vivant, comme </a:t>
            </a:r>
            <a:r>
              <a:rPr lang="fr-FR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qqun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qui apprend, il doit continuer à s’adapter. Et donc on doit relivrer fréquemment pour s’adapter aux nouvelles data. 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691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production, it is extremely important to set up what is called: the “feedback loop”. A virtuous circle. In the event of a classification error, the client applications must allow the error to be corrected manually. Over time, we will be able to build new dataset of a better quality and we will be able to improve our Artificial Intelligence.</a:t>
            </a:r>
            <a:endParaRPr lang="fr-F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813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24EA-1F25-0B46-8A62-E422EF4F8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44A85-3E82-8341-A2E8-10D675B26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F151E-F7F9-0145-B0BC-3A898F3D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3B5-3B7F-794C-A004-744184C2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D655-9DD1-8E4E-925C-6D290851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6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B468-570A-E143-81E0-88A51D5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4FF18-97CD-F145-8BCA-6EE0F1E25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15BD-DE5A-5B42-AB83-D7F481DF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E3DA-B2B1-7347-8C5E-6B053D2D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4702-6C6E-CB45-91B9-8D508E8E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EA75BF-407D-44B4-AB9B-21F45D05F1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0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97A56-1084-8744-B674-1A748286F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FC31B-35A2-6E46-955D-4AE2C45F2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0FAE-B000-104C-96F1-F5941540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C994-0A2F-E445-A73A-5DEFF347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8A3E-C11A-D543-A66F-B4EEF2F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317F4-AF15-4189-985D-33C24B060D3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596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C9BEA-362C-C1EB-C5ED-06FEA04AB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F14AE2-FB2A-FAB1-5B72-3CDF62C19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4642C3-7C38-14FE-0008-2B7AEFC6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000834-00A7-7811-7C28-23CA49C1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29944F-2BB4-FFBB-AF09-3FE870B9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853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6F3D35-085F-6284-84F6-D62C4DD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4E3A65-7F9A-AEA1-F9D7-B4DE0FCA6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8244BB-9510-3724-5651-0A9AEC8B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5A41A6-2996-2972-1BAA-487599F8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D37BD-8E74-1AFB-4DE2-336E5A8E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931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8F02D-0CF4-770B-CFC1-B40BE6F4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56ADB-CCBA-05FE-62CB-88E96521B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162574-07F2-6063-8D80-23777F21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FCD01-2FAC-DFD7-6B4E-557AA32C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E6966D-1A26-9F50-BA6D-BBB247DFE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90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6F0AC-1399-FC50-EC0D-74CBF20F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7BA71F-8147-DD77-E5F4-19B526C4E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5E3E18-47AB-739D-AFFD-FF599A095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5CFE43-AFE2-980C-96D3-96F6ECCCF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6EC763-E605-E31C-45DB-B3F22594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D399C8-BFC3-F9F4-99F3-446A205E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092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1BD2B4-35DE-074D-7305-BEBCC30F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3D968E-7851-1F52-9F76-B5FCEF376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0B94D8-8823-10E3-A9FD-BFB7E1DBD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0C324C-9203-B11C-25BC-32B33F333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4DF6E6A-37E1-3B55-627D-3B877131A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400DD9-47E9-F6DA-DBF3-E6BB5A87A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8172DD-600B-D868-385C-37C094D2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3DED3AA-4714-D183-9650-DE3D0A80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634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B1B4C7-AAFC-ADB1-7596-9A398215D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13BEC-253A-0903-6124-15D8DBB51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0CFB59-CBBC-7525-0B27-8F9DEF90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176A51-DBD1-8F9F-FCB4-0E5D4E6E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593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E3F91F-7777-FA5D-3E22-2E6B4DD9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D646B22-C5C3-B2FE-EC4B-F504BF7F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0090D4-5BDA-3ACC-2165-C8F1B8AD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789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B7AB0-DF78-EA99-95B0-D371D0A5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52DDD5-3900-0D4E-0DAA-643649E76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CB9EA5-114E-DD14-7D3A-B46A9DC3D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B3C2804-E3F3-E7D6-E994-6A982FB1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C13200-7A0E-1822-F6B8-0E28F369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FAFF82-683B-6992-97CE-FFAECF84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80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F955-C96B-AE4E-96D9-1A67B47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029F-68AD-C446-9665-563D7F0E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97AF5-25F4-8647-B443-6A1F255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ACDF-99FC-C343-988D-536FC00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592B-CA75-4249-941A-7412341E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1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DE142-EC57-03D9-9B89-FDDF04F84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70BBB2-6A26-83F9-BD22-E6AE50189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706EBB-7230-8F0B-7827-2E337EDA5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247B8A-E2A8-6019-A18F-4A7EA6D0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C852D6-0A21-4535-47BA-925BA72C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C25FEE-0446-E9C3-4EE6-4FADB08F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54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3C5B7E-74C4-D29B-449A-D9592AA8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9C47B4-C314-5884-214D-05FBEC6F8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E846B6-D8A4-590B-5FA4-22B6B70FF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347CAA-D6D2-4559-38B9-5E267A4B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3A9384-BEBA-BF6C-F1CA-6B063052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055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72819E2-6B09-4ECE-C092-EBEB8D70D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D059B4-B21E-4754-09C0-2F2211A8D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4ABD17-D91C-430E-53C5-8B49EC51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7CFCA9-D9B2-860B-BA1B-CB8CE722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4B7198-0016-32A7-2C00-36FA5164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46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57C2-DD86-A94B-93B8-1232A406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DB49E-2974-CA46-A237-1D5BFBE8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3A00C-0CA4-E641-A739-54DFE088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900A-5597-E542-BD9A-6BAEC8CC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B631-A572-FC4E-8921-78AB1A22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ACA4CF-F5D5-48C6-80C2-7ACF3A9FB7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6829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63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EF58-0475-044F-9582-C615575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81B9-1E90-834F-BD6D-9E41ED13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478FB-DC1F-AF4F-8141-28D69CF4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8CF64-CCEA-9949-AA7A-0EB01458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C6B7C-68F6-2C4E-A93C-3C9766D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3A07A-546F-F245-B442-45C70FE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9463F-D8D7-4C27-874E-44F4CAB4E9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7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EADA-CAC2-D34C-BB09-BA532BBE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0CE6-7A0C-214D-B58C-4D360DA0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8DB4-3B36-464C-B0F7-43299585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960CF-9C5C-0C45-A0E5-32DF2A0E0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7A24D-8D4B-4240-9555-16E34831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ABD6A-C968-7A47-AC0A-07D70A3D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62947-370A-3D4A-88AA-290AF555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DC476-6A34-CA42-BC4D-8569DE1B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825BBE-6589-4ABC-B161-FC0511DE20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23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05BE-4BD4-A64B-9268-420C41FC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40BFD-3818-BA46-9933-514D5106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0BEB-419E-524F-AF0F-2A3871E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997D3-6F76-2641-82F6-52BD7D72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17C6-6A69-4549-9250-15C8C612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1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A069-797E-1749-8F03-CA0F4A99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37365-CB68-584A-BEA0-160EE4B7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9054-421B-C842-BE9A-A9ADE24C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37F8E5-401D-4F64-AC19-B10F8EE7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2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55AF-B49F-484D-8373-0E6859A0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6A5F-F3C4-3648-BE71-4938031A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4D609-E5AE-F24B-B47B-AF982EBBC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FFC77-3DCA-4140-9ED7-6B2B462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0642C-88B8-DC45-9B22-E794ACFA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9E80-E845-E84B-B1B9-1EF6736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5A46F6-D1FA-4BD0-A296-9A479897B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23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749-A169-B640-AAE6-B5CED8A9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E23F5-3C88-F142-9DB1-2300FABAD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E174D-26E0-244A-88FE-ABF18A4F4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97117-C459-C240-B80C-47A1CA7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FE52B-9EE1-6045-AE9B-E2AE6D90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85FC-DDB5-5640-875F-6E679154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D93CC4-7FC0-400A-A0A6-68EA3514600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00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97D48-1144-1543-A9D0-6D8F30B5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1358-EB14-1644-8137-FF2E84DC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87CC-5B90-3C4E-AA24-B5E1F035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60E5B-2E24-B941-8DE0-C0A90C36B7C5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A7A4-2094-2E4E-ADD0-07CC8DC2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577-F99D-4141-90F1-A6EA6A581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484D0-E93D-3B4C-B946-B317F29E333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1487" y="67056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69883B0-77FA-47F9-B4C1-41CBD9B28E2F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17219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E4AE00E-7043-53C9-3B57-8F1953FD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2FB015-CDDC-421D-513A-E1C600D62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C5EA39-8955-E15D-7C9C-F59346C95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AE6E3-DA36-42D0-89EA-233E7923E695}" type="datetimeFigureOut">
              <a:rPr lang="fr-FR" smtClean="0"/>
              <a:t>17/11/2023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D455F4-8F9C-7DA8-D78D-D272CFFCF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23E7A-4A7E-754B-F9CD-DEED70FAD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B696C-91DE-4E95-BE05-D059D19FC2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44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B8B10-3A1D-CACE-5A8D-D686EA7C4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496"/>
            <a:ext cx="9144000" cy="1544637"/>
          </a:xfrm>
        </p:spPr>
        <p:txBody>
          <a:bodyPr>
            <a:normAutofit fontScale="90000"/>
          </a:bodyPr>
          <a:lstStyle/>
          <a:p>
            <a:r>
              <a:rPr lang="fr-FR" sz="9600" b="1" dirty="0">
                <a:solidFill>
                  <a:schemeClr val="accent1">
                    <a:lumMod val="75000"/>
                  </a:schemeClr>
                </a:solidFill>
              </a:rPr>
              <a:t>Les minutes MLOps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7C1392-EAB9-EF81-4082-62F3FD9B4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81497"/>
            <a:ext cx="9144000" cy="3666587"/>
          </a:xfrm>
        </p:spPr>
        <p:txBody>
          <a:bodyPr>
            <a:normAutofit/>
          </a:bodyPr>
          <a:lstStyle/>
          <a:p>
            <a:r>
              <a:rPr lang="fr-FR" sz="8000" b="1" dirty="0">
                <a:solidFill>
                  <a:srgbClr val="00B0F0"/>
                </a:solidFill>
              </a:rPr>
              <a:t>L’annotation</a:t>
            </a:r>
            <a:endParaRPr lang="fr-FR" sz="6600" b="1" dirty="0">
              <a:solidFill>
                <a:srgbClr val="00B0F0"/>
              </a:solidFill>
            </a:endParaRPr>
          </a:p>
        </p:txBody>
      </p:sp>
      <p:pic>
        <p:nvPicPr>
          <p:cNvPr id="1026" name="Picture 2" descr="My Microsoft MVP Journey - Steve Gordon">
            <a:extLst>
              <a:ext uri="{FF2B5EF4-FFF2-40B4-BE49-F238E27FC236}">
                <a16:creationId xmlns:a16="http://schemas.microsoft.com/office/drawing/2014/main" id="{9CCE3086-E1BE-844B-6F60-A3FFE6310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57" y="6078612"/>
            <a:ext cx="862542" cy="34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98748E8-A44E-3944-73E5-46C6156846A9}"/>
              </a:ext>
            </a:extLst>
          </p:cNvPr>
          <p:cNvSpPr txBox="1"/>
          <p:nvPr/>
        </p:nvSpPr>
        <p:spPr>
          <a:xfrm>
            <a:off x="347330" y="6466281"/>
            <a:ext cx="1932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Guillaume Chervet</a:t>
            </a:r>
          </a:p>
        </p:txBody>
      </p:sp>
    </p:spTree>
    <p:extLst>
      <p:ext uri="{BB962C8B-B14F-4D97-AF65-F5344CB8AC3E}">
        <p14:creationId xmlns:p14="http://schemas.microsoft.com/office/powerpoint/2010/main" val="159435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1EC83-48EC-1F0F-E2C3-B63B6B53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27A5F-D0BC-9B1D-D51A-09D13C35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Un chat dont la tete dépasse d'un pot de fleur d'un côté et la queue de l'autre avec la tête a droite et la queu a gauche">
            <a:extLst>
              <a:ext uri="{FF2B5EF4-FFF2-40B4-BE49-F238E27FC236}">
                <a16:creationId xmlns:a16="http://schemas.microsoft.com/office/drawing/2014/main" id="{BA888313-9278-A133-E508-78496CB3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057C17-58E6-6373-3D46-5CB677E5CBD8}"/>
              </a:ext>
            </a:extLst>
          </p:cNvPr>
          <p:cNvSpPr/>
          <p:nvPr/>
        </p:nvSpPr>
        <p:spPr>
          <a:xfrm>
            <a:off x="5812970" y="1201783"/>
            <a:ext cx="3304904" cy="3148148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29F79-5737-9661-E9B9-6BD539EEADAA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71151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1EC83-48EC-1F0F-E2C3-B63B6B53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27A5F-D0BC-9B1D-D51A-09D13C35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Un chat dont la tete dépasse d'un pot de fleur d'un côté et la queue de l'autre avec la tête a droite et la queu a gauche">
            <a:extLst>
              <a:ext uri="{FF2B5EF4-FFF2-40B4-BE49-F238E27FC236}">
                <a16:creationId xmlns:a16="http://schemas.microsoft.com/office/drawing/2014/main" id="{BA888313-9278-A133-E508-78496CB3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057C17-58E6-6373-3D46-5CB677E5CBD8}"/>
              </a:ext>
            </a:extLst>
          </p:cNvPr>
          <p:cNvSpPr/>
          <p:nvPr/>
        </p:nvSpPr>
        <p:spPr>
          <a:xfrm>
            <a:off x="3135086" y="1201782"/>
            <a:ext cx="5982788" cy="483325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5C9A43-3652-F1F4-FF5B-D6D339E66326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415859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1EC83-48EC-1F0F-E2C3-B63B6B53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27A5F-D0BC-9B1D-D51A-09D13C35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Un chat dont la tete dépasse d'un pot de fleur d'un côté et la queue de l'autre avec la tête a droite et la queu a gauche">
            <a:extLst>
              <a:ext uri="{FF2B5EF4-FFF2-40B4-BE49-F238E27FC236}">
                <a16:creationId xmlns:a16="http://schemas.microsoft.com/office/drawing/2014/main" id="{BA888313-9278-A133-E508-78496CB3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3599B-0061-B16B-80E3-076905F7BBB2}"/>
              </a:ext>
            </a:extLst>
          </p:cNvPr>
          <p:cNvSpPr/>
          <p:nvPr/>
        </p:nvSpPr>
        <p:spPr>
          <a:xfrm>
            <a:off x="3145971" y="1828800"/>
            <a:ext cx="3764280" cy="4206240"/>
          </a:xfrm>
          <a:prstGeom prst="rect">
            <a:avLst/>
          </a:prstGeom>
          <a:noFill/>
          <a:ln w="76200">
            <a:solidFill>
              <a:srgbClr val="FF59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29D6B6-4F8D-ABB7-4D15-A871BA8F56B0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208135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1EC83-48EC-1F0F-E2C3-B63B6B53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27A5F-D0BC-9B1D-D51A-09D13C35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Un chat dont la tete dépasse d'un pot de fleur d'un côté et la queue de l'autre avec la tête a droite et la queu a gauche">
            <a:extLst>
              <a:ext uri="{FF2B5EF4-FFF2-40B4-BE49-F238E27FC236}">
                <a16:creationId xmlns:a16="http://schemas.microsoft.com/office/drawing/2014/main" id="{BA888313-9278-A133-E508-78496CB3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3599B-0061-B16B-80E3-076905F7BBB2}"/>
              </a:ext>
            </a:extLst>
          </p:cNvPr>
          <p:cNvSpPr/>
          <p:nvPr/>
        </p:nvSpPr>
        <p:spPr>
          <a:xfrm>
            <a:off x="3513909" y="1690688"/>
            <a:ext cx="3344091" cy="2969010"/>
          </a:xfrm>
          <a:prstGeom prst="rect">
            <a:avLst/>
          </a:prstGeom>
          <a:noFill/>
          <a:ln w="76200">
            <a:solidFill>
              <a:srgbClr val="FF59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8EF9C-6282-6188-D71B-C742AAC5E988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275019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1EC83-48EC-1F0F-E2C3-B63B6B53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27A5F-D0BC-9B1D-D51A-09D13C35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Un chat dont la tete dépasse d'un pot de fleur d'un côté et la queue de l'autre avec la tête a droite et la queu a gauche">
            <a:extLst>
              <a:ext uri="{FF2B5EF4-FFF2-40B4-BE49-F238E27FC236}">
                <a16:creationId xmlns:a16="http://schemas.microsoft.com/office/drawing/2014/main" id="{BA888313-9278-A133-E508-78496CB3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3599B-0061-B16B-80E3-076905F7BBB2}"/>
              </a:ext>
            </a:extLst>
          </p:cNvPr>
          <p:cNvSpPr/>
          <p:nvPr/>
        </p:nvSpPr>
        <p:spPr>
          <a:xfrm>
            <a:off x="3513909" y="1690688"/>
            <a:ext cx="3344091" cy="2969010"/>
          </a:xfrm>
          <a:prstGeom prst="rect">
            <a:avLst/>
          </a:prstGeom>
          <a:noFill/>
          <a:ln w="76200">
            <a:solidFill>
              <a:srgbClr val="FF59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8EF9C-6282-6188-D71B-C742AAC5E988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6CE1E-D66C-5615-A016-7C0BB06AA3C7}"/>
              </a:ext>
            </a:extLst>
          </p:cNvPr>
          <p:cNvSpPr/>
          <p:nvPr/>
        </p:nvSpPr>
        <p:spPr>
          <a:xfrm>
            <a:off x="5812970" y="1201783"/>
            <a:ext cx="3304904" cy="3148148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5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32349-B082-9417-0138-B7A1977E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09"/>
            <a:ext cx="10515600" cy="5009923"/>
          </a:xfrm>
        </p:spPr>
        <p:txBody>
          <a:bodyPr anchor="t">
            <a:normAutofit/>
          </a:bodyPr>
          <a:lstStyle/>
          <a:p>
            <a:r>
              <a:rPr lang="fr-FR" sz="4000" dirty="0">
                <a:latin typeface="Arial Black" panose="020B0A04020102020204" pitchFamily="34" charset="0"/>
              </a:rPr>
              <a:t>Les Minutes MLOps heu c’est top !</a:t>
            </a:r>
            <a:br>
              <a:rPr lang="fr-FR" sz="4000" dirty="0">
                <a:latin typeface="Arial Black" panose="020B0A04020102020204" pitchFamily="34" charset="0"/>
              </a:rPr>
            </a:br>
            <a:br>
              <a:rPr lang="fr-FR" sz="4000" dirty="0">
                <a:latin typeface="Arial Black" panose="020B0A04020102020204" pitchFamily="34" charset="0"/>
              </a:rPr>
            </a:br>
            <a:br>
              <a:rPr lang="fr-FR" sz="4000" dirty="0">
                <a:latin typeface="Arial Black" panose="020B0A04020102020204" pitchFamily="34" charset="0"/>
              </a:rPr>
            </a:br>
            <a:endParaRPr lang="fr-FR" sz="4000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5001A0-9697-E542-2EE1-5B9ED30E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786D5-2805-C874-C2B6-C87A85356340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38225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32349-B082-9417-0138-B7A1977E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09"/>
            <a:ext cx="10515600" cy="5009923"/>
          </a:xfrm>
        </p:spPr>
        <p:txBody>
          <a:bodyPr anchor="t">
            <a:normAutofit/>
          </a:bodyPr>
          <a:lstStyle/>
          <a:p>
            <a:r>
              <a:rPr lang="fr-FR" sz="4000" dirty="0">
                <a:latin typeface="Arial Black" panose="020B0A04020102020204" pitchFamily="34" charset="0"/>
              </a:rPr>
              <a:t>Les Minutes MLOps heu c’est top !</a:t>
            </a:r>
            <a:br>
              <a:rPr lang="fr-FR" sz="4000" dirty="0">
                <a:latin typeface="Arial Black" panose="020B0A04020102020204" pitchFamily="34" charset="0"/>
              </a:rPr>
            </a:br>
            <a:br>
              <a:rPr lang="fr-FR" sz="4000" dirty="0">
                <a:latin typeface="Arial Black" panose="020B0A04020102020204" pitchFamily="34" charset="0"/>
              </a:rPr>
            </a:br>
            <a:r>
              <a:rPr lang="fr-FR" sz="4000" dirty="0">
                <a:latin typeface="Arial Black" panose="020B0A04020102020204" pitchFamily="34" charset="0"/>
              </a:rPr>
              <a:t>Les Minutes MLOps … c’est top !</a:t>
            </a:r>
            <a:br>
              <a:rPr lang="fr-FR" sz="4000" dirty="0">
                <a:latin typeface="Arial Black" panose="020B0A04020102020204" pitchFamily="34" charset="0"/>
              </a:rPr>
            </a:br>
            <a:endParaRPr lang="fr-FR" sz="4000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5001A0-9697-E542-2EE1-5B9ED30E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A61451-1CEA-6C55-56B6-D3554FD41C07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4017984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32349-B082-9417-0138-B7A1977E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09"/>
            <a:ext cx="10515600" cy="5009923"/>
          </a:xfrm>
        </p:spPr>
        <p:txBody>
          <a:bodyPr anchor="t">
            <a:normAutofit/>
          </a:bodyPr>
          <a:lstStyle/>
          <a:p>
            <a:r>
              <a:rPr lang="fr-FR" sz="4000" dirty="0">
                <a:latin typeface="Arial Black" panose="020B0A04020102020204" pitchFamily="34" charset="0"/>
              </a:rPr>
              <a:t>Les Minutes MLOps heu c’est top !</a:t>
            </a:r>
            <a:br>
              <a:rPr lang="fr-FR" sz="4000" dirty="0">
                <a:latin typeface="Arial Black" panose="020B0A04020102020204" pitchFamily="34" charset="0"/>
              </a:rPr>
            </a:br>
            <a:br>
              <a:rPr lang="fr-FR" sz="4000" dirty="0">
                <a:latin typeface="Arial Black" panose="020B0A04020102020204" pitchFamily="34" charset="0"/>
              </a:rPr>
            </a:br>
            <a:r>
              <a:rPr lang="fr-FR" sz="4000" dirty="0">
                <a:latin typeface="Arial Black" panose="020B0A04020102020204" pitchFamily="34" charset="0"/>
              </a:rPr>
              <a:t>Les Minutes MLOps … c’est top !</a:t>
            </a:r>
            <a:br>
              <a:rPr lang="fr-FR" sz="4000" dirty="0">
                <a:latin typeface="Arial Black" panose="020B0A04020102020204" pitchFamily="34" charset="0"/>
              </a:rPr>
            </a:br>
            <a:br>
              <a:rPr lang="fr-FR" sz="4000" dirty="0">
                <a:latin typeface="Arial Black" panose="020B0A04020102020204" pitchFamily="34" charset="0"/>
              </a:rPr>
            </a:br>
            <a:r>
              <a:rPr lang="fr-FR" sz="4000" dirty="0">
                <a:latin typeface="Arial Black" panose="020B0A04020102020204" pitchFamily="34" charset="0"/>
              </a:rPr>
              <a:t>Les minutes MLOps c’est top !</a:t>
            </a:r>
            <a:br>
              <a:rPr lang="fr-FR" sz="4000" dirty="0">
                <a:latin typeface="Arial Black" panose="020B0A04020102020204" pitchFamily="34" charset="0"/>
              </a:rPr>
            </a:br>
            <a:endParaRPr lang="fr-FR" sz="4000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5001A0-9697-E542-2EE1-5B9ED30E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779751-E032-C266-F916-4BA6C3DF19F5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2963963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32349-B082-9417-0138-B7A1977E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09"/>
            <a:ext cx="10515600" cy="5009923"/>
          </a:xfrm>
        </p:spPr>
        <p:txBody>
          <a:bodyPr anchor="t">
            <a:normAutofit fontScale="90000"/>
          </a:bodyPr>
          <a:lstStyle/>
          <a:p>
            <a:r>
              <a:rPr lang="fr-FR" dirty="0">
                <a:latin typeface="Arial Black" panose="020B0A04020102020204" pitchFamily="34" charset="0"/>
              </a:rPr>
              <a:t>Les Minutes MLOps heu c’est top !</a:t>
            </a:r>
            <a:br>
              <a:rPr lang="fr-FR" dirty="0">
                <a:latin typeface="Arial Black" panose="020B0A04020102020204" pitchFamily="34" charset="0"/>
              </a:rPr>
            </a:br>
            <a:br>
              <a:rPr lang="fr-FR" dirty="0">
                <a:latin typeface="Arial Black" panose="020B0A04020102020204" pitchFamily="34" charset="0"/>
              </a:rPr>
            </a:br>
            <a:r>
              <a:rPr lang="fr-FR" dirty="0">
                <a:latin typeface="Arial Black" panose="020B0A04020102020204" pitchFamily="34" charset="0"/>
              </a:rPr>
              <a:t>Les Minutes MLOps … c’est top !</a:t>
            </a:r>
            <a:br>
              <a:rPr lang="fr-FR" dirty="0">
                <a:latin typeface="Arial Black" panose="020B0A04020102020204" pitchFamily="34" charset="0"/>
              </a:rPr>
            </a:br>
            <a:br>
              <a:rPr lang="fr-FR" dirty="0">
                <a:latin typeface="Arial Black" panose="020B0A04020102020204" pitchFamily="34" charset="0"/>
              </a:rPr>
            </a:br>
            <a:r>
              <a:rPr lang="fr-FR" dirty="0">
                <a:latin typeface="Arial Black" panose="020B0A04020102020204" pitchFamily="34" charset="0"/>
              </a:rPr>
              <a:t>Les minutes MLOps c’est top !</a:t>
            </a:r>
            <a:br>
              <a:rPr lang="fr-FR" dirty="0">
                <a:latin typeface="Arial Black" panose="020B0A04020102020204" pitchFamily="34" charset="0"/>
              </a:rPr>
            </a:br>
            <a:br>
              <a:rPr lang="fr-FR" dirty="0">
                <a:latin typeface="Arial Black" panose="020B0A04020102020204" pitchFamily="34" charset="0"/>
              </a:rPr>
            </a:br>
            <a:r>
              <a:rPr lang="fr-FR" dirty="0">
                <a:latin typeface="Arial Black" panose="020B0A04020102020204" pitchFamily="34" charset="0"/>
              </a:rPr>
              <a:t>Les Minutes MLOps, c’est top !</a:t>
            </a:r>
            <a:br>
              <a:rPr lang="fr-FR" dirty="0">
                <a:latin typeface="Arial Black" panose="020B0A04020102020204" pitchFamily="34" charset="0"/>
              </a:rPr>
            </a:br>
            <a:br>
              <a:rPr lang="fr-FR" dirty="0">
                <a:latin typeface="Arial Black" panose="020B0A04020102020204" pitchFamily="34" charset="0"/>
              </a:rPr>
            </a:b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5001A0-9697-E542-2EE1-5B9ED30E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4A74DB-3637-B339-ECCA-2D042C685CC1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3478468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32349-B082-9417-0138-B7A1977E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09"/>
            <a:ext cx="10515600" cy="5009923"/>
          </a:xfrm>
        </p:spPr>
        <p:txBody>
          <a:bodyPr anchor="t">
            <a:normAutofit fontScale="90000"/>
          </a:bodyPr>
          <a:lstStyle/>
          <a:p>
            <a:r>
              <a:rPr lang="fr-FR" dirty="0">
                <a:latin typeface="Arial Black" panose="020B0A04020102020204" pitchFamily="34" charset="0"/>
              </a:rPr>
              <a:t>Les Minutes MLOps heu c’est top !</a:t>
            </a:r>
            <a:br>
              <a:rPr lang="fr-FR" dirty="0">
                <a:latin typeface="Arial Black" panose="020B0A04020102020204" pitchFamily="34" charset="0"/>
              </a:rPr>
            </a:br>
            <a:br>
              <a:rPr lang="fr-FR" dirty="0">
                <a:latin typeface="Arial Black" panose="020B0A04020102020204" pitchFamily="34" charset="0"/>
              </a:rPr>
            </a:br>
            <a:r>
              <a:rPr lang="fr-FR" dirty="0">
                <a:latin typeface="Arial Black" panose="020B0A04020102020204" pitchFamily="34" charset="0"/>
              </a:rPr>
              <a:t>Les Minutes MLOps … c’est top !</a:t>
            </a:r>
            <a:br>
              <a:rPr lang="fr-FR" dirty="0">
                <a:latin typeface="Arial Black" panose="020B0A04020102020204" pitchFamily="34" charset="0"/>
              </a:rPr>
            </a:br>
            <a:br>
              <a:rPr lang="fr-FR" dirty="0">
                <a:latin typeface="Arial Black" panose="020B0A04020102020204" pitchFamily="34" charset="0"/>
              </a:rPr>
            </a:br>
            <a:r>
              <a:rPr lang="fr-FR" dirty="0">
                <a:latin typeface="Arial Black" panose="020B0A04020102020204" pitchFamily="34" charset="0"/>
              </a:rPr>
              <a:t>Les minutes MLOps c’est top !</a:t>
            </a:r>
            <a:br>
              <a:rPr lang="fr-FR" dirty="0">
                <a:latin typeface="Arial Black" panose="020B0A04020102020204" pitchFamily="34" charset="0"/>
              </a:rPr>
            </a:br>
            <a:br>
              <a:rPr lang="fr-FR" dirty="0">
                <a:latin typeface="Arial Black" panose="020B0A04020102020204" pitchFamily="34" charset="0"/>
              </a:rPr>
            </a:br>
            <a:r>
              <a:rPr lang="fr-FR" dirty="0">
                <a:latin typeface="Arial Black" panose="020B0A04020102020204" pitchFamily="34" charset="0"/>
              </a:rPr>
              <a:t>Les Minutes MLOps, c’est top !</a:t>
            </a:r>
            <a:br>
              <a:rPr lang="fr-FR" dirty="0">
                <a:latin typeface="Arial Black" panose="020B0A04020102020204" pitchFamily="34" charset="0"/>
              </a:rPr>
            </a:br>
            <a:br>
              <a:rPr lang="fr-FR" dirty="0">
                <a:latin typeface="Arial Black" panose="020B0A04020102020204" pitchFamily="34" charset="0"/>
              </a:rPr>
            </a:br>
            <a:r>
              <a:rPr lang="fr-FR" dirty="0">
                <a:latin typeface="Arial Black" panose="020B0A04020102020204" pitchFamily="34" charset="0"/>
              </a:rPr>
              <a:t>Les minutes MLOps, c’est top.</a:t>
            </a:r>
            <a:br>
              <a:rPr lang="fr-FR" dirty="0">
                <a:latin typeface="Arial Black" panose="020B0A04020102020204" pitchFamily="34" charset="0"/>
              </a:rPr>
            </a:b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5001A0-9697-E542-2EE1-5B9ED30E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874DD-0E44-45C0-B78D-44D7E86E6570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230271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76D491D-95CD-4E38-BD5B-35F4CBFE701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3A6BBA-FF45-D665-E7E5-FD4392FA230D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641B9A-875C-44F4-8734-0D1E5A2E8F1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AFF35B-26C8-4B5C-944C-B67D59846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27689" y="5964176"/>
            <a:ext cx="1021513" cy="76613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23FA4C6-4B74-40CD-9742-8E0EF0B923E0}"/>
              </a:ext>
            </a:extLst>
          </p:cNvPr>
          <p:cNvSpPr txBox="1"/>
          <p:nvPr/>
        </p:nvSpPr>
        <p:spPr>
          <a:xfrm flipH="1">
            <a:off x="857795" y="603589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François Chollet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C9AA-9154-4CD7-B7C4-4F4ED95E399D}"/>
              </a:ext>
            </a:extLst>
          </p:cNvPr>
          <p:cNvSpPr/>
          <p:nvPr/>
        </p:nvSpPr>
        <p:spPr>
          <a:xfrm>
            <a:off x="4586522" y="2574078"/>
            <a:ext cx="2788920" cy="17099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Machine Learning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0036018-2AD0-4960-BD86-8EB72521243B}"/>
              </a:ext>
            </a:extLst>
          </p:cNvPr>
          <p:cNvCxnSpPr>
            <a:cxnSpLocks/>
          </p:cNvCxnSpPr>
          <p:nvPr/>
        </p:nvCxnSpPr>
        <p:spPr>
          <a:xfrm>
            <a:off x="3229444" y="3191548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A6484E-973C-4BB3-AA45-3AF144068B6D}"/>
              </a:ext>
            </a:extLst>
          </p:cNvPr>
          <p:cNvCxnSpPr/>
          <p:nvPr/>
        </p:nvCxnSpPr>
        <p:spPr>
          <a:xfrm>
            <a:off x="3229444" y="3739833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B179F2-1F54-4C7A-8D95-2565B3108DF6}"/>
              </a:ext>
            </a:extLst>
          </p:cNvPr>
          <p:cNvSpPr txBox="1"/>
          <p:nvPr/>
        </p:nvSpPr>
        <p:spPr>
          <a:xfrm>
            <a:off x="1927352" y="2844267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3D8EA41-1500-4B51-BB00-95EDA093D4C7}"/>
              </a:ext>
            </a:extLst>
          </p:cNvPr>
          <p:cNvSpPr txBox="1"/>
          <p:nvPr/>
        </p:nvSpPr>
        <p:spPr>
          <a:xfrm>
            <a:off x="1515475" y="3360681"/>
            <a:ext cx="162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Answers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92F80CD-813F-42BC-B45B-C9986D9C800C}"/>
              </a:ext>
            </a:extLst>
          </p:cNvPr>
          <p:cNvCxnSpPr/>
          <p:nvPr/>
        </p:nvCxnSpPr>
        <p:spPr>
          <a:xfrm>
            <a:off x="7375442" y="3429042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A68CC5D8-6017-4BE8-85C3-2C58AB123769}"/>
              </a:ext>
            </a:extLst>
          </p:cNvPr>
          <p:cNvSpPr txBox="1"/>
          <p:nvPr/>
        </p:nvSpPr>
        <p:spPr>
          <a:xfrm>
            <a:off x="8969414" y="3068294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Rules</a:t>
            </a:r>
          </a:p>
        </p:txBody>
      </p:sp>
      <p:pic>
        <p:nvPicPr>
          <p:cNvPr id="22" name="Espace réservé du contenu 5">
            <a:extLst>
              <a:ext uri="{FF2B5EF4-FFF2-40B4-BE49-F238E27FC236}">
                <a16:creationId xmlns:a16="http://schemas.microsoft.com/office/drawing/2014/main" id="{BCEB39FF-597A-476D-BB4E-013580937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10341014" y="3028257"/>
            <a:ext cx="816820" cy="664848"/>
          </a:xfrm>
          <a:effectLst>
            <a:outerShdw algn="ctr" rotWithShape="0">
              <a:srgbClr val="000000"/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444700-C13B-4B4E-8610-D99942DAA845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1) </a:t>
            </a:r>
            <a:r>
              <a:rPr lang="fr-FR" sz="3600" dirty="0" err="1"/>
              <a:t>Paradigm</a:t>
            </a:r>
            <a:r>
              <a:rPr lang="fr-FR" sz="3600" dirty="0"/>
              <a:t> shift : </a:t>
            </a:r>
            <a:r>
              <a:rPr lang="fr-FR" sz="3600" dirty="0" err="1"/>
              <a:t>Skills</a:t>
            </a:r>
            <a:endParaRPr lang="fr-FR" sz="36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2B599E-877C-4E06-A922-CAA5D95FA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889" y="126603"/>
            <a:ext cx="661194" cy="6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74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32349-B082-9417-0138-B7A1977E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674" y="2586446"/>
            <a:ext cx="4101737" cy="2325188"/>
          </a:xfrm>
        </p:spPr>
        <p:txBody>
          <a:bodyPr anchor="t">
            <a:normAutofit/>
          </a:bodyPr>
          <a:lstStyle/>
          <a:p>
            <a:r>
              <a:rPr lang="fr-FR" sz="7200" dirty="0">
                <a:latin typeface="Arial Black" panose="020B0A04020102020204" pitchFamily="34" charset="0"/>
              </a:rPr>
              <a:t>Experts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5001A0-9697-E542-2EE1-5B9ED30E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60729F-D8A9-8D30-15CC-2E68AE23E7DB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944157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32349-B082-9417-0138-B7A1977E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024" y="2586446"/>
            <a:ext cx="5068388" cy="2325188"/>
          </a:xfrm>
        </p:spPr>
        <p:txBody>
          <a:bodyPr anchor="t">
            <a:normAutofit fontScale="90000"/>
          </a:bodyPr>
          <a:lstStyle/>
          <a:p>
            <a:pPr algn="ctr"/>
            <a:r>
              <a:rPr lang="fr-FR" sz="7200" dirty="0">
                <a:latin typeface="Arial Black" panose="020B0A04020102020204" pitchFamily="34" charset="0"/>
              </a:rPr>
              <a:t>Cross annotation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5001A0-9697-E542-2EE1-5B9ED30E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C31CFF-C3C0-37EE-7A29-86218F091C82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3763566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35">
            <a:extLst>
              <a:ext uri="{FF2B5EF4-FFF2-40B4-BE49-F238E27FC236}">
                <a16:creationId xmlns:a16="http://schemas.microsoft.com/office/drawing/2014/main" id="{1A6C0B07-B23B-46EF-92C8-AE5F46E7A05A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A1039-47E2-40C7-A460-7E322923EFD6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B2471-F2EA-4BBF-924C-57C5F889E850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387B30-B2E1-46D4-A8BD-3F4A619637F9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232F69-9ED0-44F3-B530-5896104BDD8D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3) </a:t>
            </a:r>
            <a:r>
              <a:rPr lang="fr-FR" sz="3600" dirty="0" err="1"/>
              <a:t>Paradigm</a:t>
            </a:r>
            <a:r>
              <a:rPr lang="fr-FR" sz="3600" dirty="0"/>
              <a:t> shift : </a:t>
            </a:r>
            <a:r>
              <a:rPr lang="fr-FR" sz="3600" dirty="0" err="1"/>
              <a:t>It’s</a:t>
            </a:r>
            <a:r>
              <a:rPr lang="fr-FR" sz="3600" dirty="0"/>
              <a:t> alive</a:t>
            </a:r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9F68DB37-9B0F-4760-85B6-C7900FC17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1" b="24306"/>
          <a:stretch/>
        </p:blipFill>
        <p:spPr bwMode="auto">
          <a:xfrm>
            <a:off x="398003" y="1828800"/>
            <a:ext cx="11395994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80D6ED-EEC8-4BD3-80D7-404731776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743" y="126603"/>
            <a:ext cx="661194" cy="661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C2F63C-9A35-031F-E740-6320162DA7AF}"/>
              </a:ext>
            </a:extLst>
          </p:cNvPr>
          <p:cNvSpPr/>
          <p:nvPr/>
        </p:nvSpPr>
        <p:spPr>
          <a:xfrm>
            <a:off x="-47625" y="6401944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4043866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67B6A5-7704-445C-BF8D-12DE667CDA16}"/>
              </a:ext>
            </a:extLst>
          </p:cNvPr>
          <p:cNvSpPr/>
          <p:nvPr/>
        </p:nvSpPr>
        <p:spPr>
          <a:xfrm>
            <a:off x="9789010" y="1060174"/>
            <a:ext cx="1930081" cy="1414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Consumer Production</a:t>
            </a:r>
            <a:br>
              <a:rPr lang="en-US" sz="2800"/>
            </a:br>
            <a:r>
              <a:rPr lang="en-US" sz="2800"/>
              <a:t>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23228-F688-4F9C-AD30-CEAF7639D72A}"/>
              </a:ext>
            </a:extLst>
          </p:cNvPr>
          <p:cNvSpPr/>
          <p:nvPr/>
        </p:nvSpPr>
        <p:spPr>
          <a:xfrm>
            <a:off x="6928445" y="1060174"/>
            <a:ext cx="1938260" cy="141464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Production AI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8AC9058-9D26-4EB7-BE02-3B43B8AA0251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962677" y="1757063"/>
            <a:ext cx="10756417" cy="10432"/>
          </a:xfrm>
          <a:prstGeom prst="curvedConnector5">
            <a:avLst>
              <a:gd name="adj1" fmla="val -959"/>
              <a:gd name="adj2" fmla="val -23900834"/>
              <a:gd name="adj3" fmla="val 102125"/>
            </a:avLst>
          </a:prstGeom>
          <a:ln w="101600">
            <a:solidFill>
              <a:schemeClr val="accent4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26">
            <a:extLst>
              <a:ext uri="{FF2B5EF4-FFF2-40B4-BE49-F238E27FC236}">
                <a16:creationId xmlns:a16="http://schemas.microsoft.com/office/drawing/2014/main" id="{67E8E4F1-E42F-49AC-A62F-BED6613572E5}"/>
              </a:ext>
            </a:extLst>
          </p:cNvPr>
          <p:cNvCxnSpPr>
            <a:cxnSpLocks/>
          </p:cNvCxnSpPr>
          <p:nvPr/>
        </p:nvCxnSpPr>
        <p:spPr>
          <a:xfrm>
            <a:off x="5876399" y="1756198"/>
            <a:ext cx="1052046" cy="10434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26">
            <a:extLst>
              <a:ext uri="{FF2B5EF4-FFF2-40B4-BE49-F238E27FC236}">
                <a16:creationId xmlns:a16="http://schemas.microsoft.com/office/drawing/2014/main" id="{27296317-785E-46E5-9ECF-92674DB6BE1D}"/>
              </a:ext>
            </a:extLst>
          </p:cNvPr>
          <p:cNvCxnSpPr>
            <a:cxnSpLocks/>
          </p:cNvCxnSpPr>
          <p:nvPr/>
        </p:nvCxnSpPr>
        <p:spPr>
          <a:xfrm>
            <a:off x="8866705" y="1765531"/>
            <a:ext cx="922305" cy="0"/>
          </a:xfrm>
          <a:prstGeom prst="straightConnector1">
            <a:avLst/>
          </a:prstGeom>
          <a:ln w="101600">
            <a:solidFill>
              <a:schemeClr val="accent3">
                <a:lumMod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62E38F1-C850-4469-9FCB-715020BB231A}"/>
              </a:ext>
            </a:extLst>
          </p:cNvPr>
          <p:cNvSpPr txBox="1"/>
          <p:nvPr/>
        </p:nvSpPr>
        <p:spPr>
          <a:xfrm>
            <a:off x="3905968" y="4901036"/>
            <a:ext cx="4960737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Feedback Loop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7CED191-FDE6-4812-89C4-D964B7527E87}"/>
              </a:ext>
            </a:extLst>
          </p:cNvPr>
          <p:cNvSpPr txBox="1"/>
          <p:nvPr/>
        </p:nvSpPr>
        <p:spPr>
          <a:xfrm>
            <a:off x="5873553" y="1070608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deploy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4275328-4323-4C6E-9774-7B66C071FEAE}"/>
              </a:ext>
            </a:extLst>
          </p:cNvPr>
          <p:cNvSpPr txBox="1"/>
          <p:nvPr/>
        </p:nvSpPr>
        <p:spPr>
          <a:xfrm>
            <a:off x="8812004" y="1059145"/>
            <a:ext cx="1031707" cy="36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DE752191-853D-4AF1-8D3A-20B0B8C3FCC8}"/>
              </a:ext>
            </a:extLst>
          </p:cNvPr>
          <p:cNvSpPr txBox="1"/>
          <p:nvPr/>
        </p:nvSpPr>
        <p:spPr>
          <a:xfrm>
            <a:off x="5712968" y="3611265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A1039-47E2-40C7-A460-7E322923EFD6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5A0FCF-A491-4B5C-8A6F-DBFF6C3EF3E4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43A662-36B4-07F6-84BA-A7C740D4B635}"/>
              </a:ext>
            </a:extLst>
          </p:cNvPr>
          <p:cNvSpPr/>
          <p:nvPr/>
        </p:nvSpPr>
        <p:spPr>
          <a:xfrm>
            <a:off x="2639587" y="41676"/>
            <a:ext cx="1563158" cy="5989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800" dirty="0"/>
              <a:t>Labelling</a:t>
            </a:r>
          </a:p>
        </p:txBody>
      </p:sp>
      <p:cxnSp>
        <p:nvCxnSpPr>
          <p:cNvPr id="3" name="Connecteur droit avec flèche 26">
            <a:extLst>
              <a:ext uri="{FF2B5EF4-FFF2-40B4-BE49-F238E27FC236}">
                <a16:creationId xmlns:a16="http://schemas.microsoft.com/office/drawing/2014/main" id="{43075A8C-20EE-FD4E-B3D9-0D9D1899ED04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4202745" y="341146"/>
            <a:ext cx="657953" cy="719029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26">
            <a:extLst>
              <a:ext uri="{FF2B5EF4-FFF2-40B4-BE49-F238E27FC236}">
                <a16:creationId xmlns:a16="http://schemas.microsoft.com/office/drawing/2014/main" id="{B06261E6-F0A9-1CCE-6732-3AABD4711DE1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934684" y="341146"/>
            <a:ext cx="704903" cy="719028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6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32349-B082-9417-0138-B7A1977E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023" y="2586446"/>
            <a:ext cx="6152605" cy="2325188"/>
          </a:xfrm>
        </p:spPr>
        <p:txBody>
          <a:bodyPr anchor="t">
            <a:normAutofit/>
          </a:bodyPr>
          <a:lstStyle/>
          <a:p>
            <a:pPr algn="ctr"/>
            <a:r>
              <a:rPr lang="fr-FR" sz="7200" dirty="0"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5001A0-9697-E542-2EE1-5B9ED30E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E9D51-1F41-38EB-8EE3-73A385C805E4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95310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A8CC370-0CAF-9618-358B-AA518206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0" y="1858169"/>
            <a:ext cx="7620000" cy="4286250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B7C83BA-C8A7-4BD0-BD43-C55E87E97009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9B835E-E7EA-40F7-9B7B-2F0BF3C0FFB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1C19B-5A5E-4FBE-A829-81D17BE95027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4016C-0C13-6CAF-2120-ABEC742731F5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2) </a:t>
            </a:r>
            <a:r>
              <a:rPr lang="fr-FR" sz="3600" dirty="0" err="1"/>
              <a:t>Paradigm</a:t>
            </a:r>
            <a:r>
              <a:rPr lang="fr-FR" sz="3600" dirty="0"/>
              <a:t> shift : Data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06DD59-3F8E-FB19-1D29-27734390D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428" y="126603"/>
            <a:ext cx="661194" cy="6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883A5D-088F-B1F4-0CEA-C9FE6FCF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A110AA-6653-1F55-108B-8E9295D70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D9B0F0-BFD7-3AC8-AFA0-95E1DFBA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333375"/>
            <a:ext cx="8572500" cy="6191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7C5D9A-3AB1-667B-C578-2BD792CF1311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222146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C9CC6-8FDC-BC50-9BCC-D25D097D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B78F26-72A7-1A98-D175-AE9B6425F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85313E-1416-61D3-E623-866D2060B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333375"/>
            <a:ext cx="8572500" cy="6191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3D2F00-D6A0-9661-CB44-C998C9FBBFC3}"/>
              </a:ext>
            </a:extLst>
          </p:cNvPr>
          <p:cNvSpPr/>
          <p:nvPr/>
        </p:nvSpPr>
        <p:spPr>
          <a:xfrm>
            <a:off x="2677886" y="365125"/>
            <a:ext cx="6544491" cy="5095149"/>
          </a:xfrm>
          <a:prstGeom prst="rect">
            <a:avLst/>
          </a:prstGeom>
          <a:noFill/>
          <a:ln w="76200">
            <a:solidFill>
              <a:srgbClr val="FF59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1C23BB-62CB-52F2-3181-D99D0B298B17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75123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0491C8-06F6-BD18-5547-AB1C443A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5ECA89-B288-7F8C-A563-2977A155D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 descr="Un chat dont la tete dépasse d'un pot de fleur d'un côté et la queue de l'autre avec la tête a droite et la queu a gauche">
            <a:extLst>
              <a:ext uri="{FF2B5EF4-FFF2-40B4-BE49-F238E27FC236}">
                <a16:creationId xmlns:a16="http://schemas.microsoft.com/office/drawing/2014/main" id="{E07AA28B-E069-A625-9693-99803F3EE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43CD24-21E0-226B-B392-FED4C91DF179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400108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0428E6-2B39-34EA-FFD7-7A33205C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104A7C-64B4-EE07-9C44-63575D9A9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 descr="Un chat dont la tete dépasse d'un pot de fleur d'un côté et la queue de l'autre avec la tête a droite et la queu a gauche">
            <a:extLst>
              <a:ext uri="{FF2B5EF4-FFF2-40B4-BE49-F238E27FC236}">
                <a16:creationId xmlns:a16="http://schemas.microsoft.com/office/drawing/2014/main" id="{990B4D9A-BF4E-E841-F751-D23FAF167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5B60BA-242E-9A10-F058-686D9D82087F}"/>
              </a:ext>
            </a:extLst>
          </p:cNvPr>
          <p:cNvSpPr/>
          <p:nvPr/>
        </p:nvSpPr>
        <p:spPr>
          <a:xfrm>
            <a:off x="2667000" y="845344"/>
            <a:ext cx="5784669" cy="5189696"/>
          </a:xfrm>
          <a:prstGeom prst="rect">
            <a:avLst/>
          </a:prstGeom>
          <a:noFill/>
          <a:ln w="76200">
            <a:solidFill>
              <a:srgbClr val="FF59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09B899-BE41-633A-5212-93E86E7C22DB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49237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1EC83-48EC-1F0F-E2C3-B63B6B53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27A5F-D0BC-9B1D-D51A-09D13C35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Un chat dont la tete dépasse d'un pot de fleur d'un côté et la queue de l'autre avec la tête a droite et la queu a gauche">
            <a:extLst>
              <a:ext uri="{FF2B5EF4-FFF2-40B4-BE49-F238E27FC236}">
                <a16:creationId xmlns:a16="http://schemas.microsoft.com/office/drawing/2014/main" id="{BA888313-9278-A133-E508-78496CB3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2E048C-7F8A-A49A-F1B3-DDFFDE61DADB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34421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1EC83-48EC-1F0F-E2C3-B63B6B53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27A5F-D0BC-9B1D-D51A-09D13C35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Un chat dont la tete dépasse d'un pot de fleur d'un côté et la queue de l'autre avec la tête a droite et la queu a gauche">
            <a:extLst>
              <a:ext uri="{FF2B5EF4-FFF2-40B4-BE49-F238E27FC236}">
                <a16:creationId xmlns:a16="http://schemas.microsoft.com/office/drawing/2014/main" id="{BA888313-9278-A133-E508-78496CB3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FEC834-8630-4374-09CA-8D1A1CDFFF43}"/>
              </a:ext>
            </a:extLst>
          </p:cNvPr>
          <p:cNvSpPr/>
          <p:nvPr/>
        </p:nvSpPr>
        <p:spPr>
          <a:xfrm>
            <a:off x="5812970" y="1201783"/>
            <a:ext cx="2886893" cy="3148148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946177-DFE3-9307-D118-BD32BAE38FEB}"/>
              </a:ext>
            </a:extLst>
          </p:cNvPr>
          <p:cNvSpPr/>
          <p:nvPr/>
        </p:nvSpPr>
        <p:spPr>
          <a:xfrm>
            <a:off x="0" y="6432576"/>
            <a:ext cx="12192000" cy="42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Les minutes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MLOps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– Guillaume Chervet - 2023</a:t>
            </a:r>
          </a:p>
        </p:txBody>
      </p:sp>
    </p:spTree>
    <p:extLst>
      <p:ext uri="{BB962C8B-B14F-4D97-AF65-F5344CB8AC3E}">
        <p14:creationId xmlns:p14="http://schemas.microsoft.com/office/powerpoint/2010/main" val="203109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ES">
      <a:dk1>
        <a:srgbClr val="2D293E"/>
      </a:dk1>
      <a:lt1>
        <a:srgbClr val="FFFFFF"/>
      </a:lt1>
      <a:dk2>
        <a:srgbClr val="44546A"/>
      </a:dk2>
      <a:lt2>
        <a:srgbClr val="FDFEFF"/>
      </a:lt2>
      <a:accent1>
        <a:srgbClr val="FE6C45"/>
      </a:accent1>
      <a:accent2>
        <a:srgbClr val="0DBBD6"/>
      </a:accent2>
      <a:accent3>
        <a:srgbClr val="FEE9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cb9dc2-e9ea-44ac-afed-001b6fad4f36">
      <UserInfo>
        <DisplayName>LEMARCHAND THOMAS</DisplayName>
        <AccountId>16</AccountId>
        <AccountType/>
      </UserInfo>
      <UserInfo>
        <DisplayName>CHERVET Guillaume</DisplayName>
        <AccountId>84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0F011240A094E827BA56BE9109944" ma:contentTypeVersion="13" ma:contentTypeDescription="Create a new document." ma:contentTypeScope="" ma:versionID="5dc1144dd420c1d8a9ebf51c7358c8f0">
  <xsd:schema xmlns:xsd="http://www.w3.org/2001/XMLSchema" xmlns:xs="http://www.w3.org/2001/XMLSchema" xmlns:p="http://schemas.microsoft.com/office/2006/metadata/properties" xmlns:ns3="03cb9dc2-e9ea-44ac-afed-001b6fad4f36" xmlns:ns4="d0879fa5-f2db-41a7-8861-4a44e7ee3b24" targetNamespace="http://schemas.microsoft.com/office/2006/metadata/properties" ma:root="true" ma:fieldsID="6dda18631f78ef64168f1da1c53d30ff" ns3:_="" ns4:_="">
    <xsd:import namespace="03cb9dc2-e9ea-44ac-afed-001b6fad4f36"/>
    <xsd:import namespace="d0879fa5-f2db-41a7-8861-4a44e7ee3b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b9dc2-e9ea-44ac-afed-001b6fad4f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79fa5-f2db-41a7-8861-4a44e7ee3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7AB42-0DA9-4407-9B22-92C435FE7C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22BBC0-3E7A-472B-9CC6-34C5EA434DE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0879fa5-f2db-41a7-8861-4a44e7ee3b24"/>
    <ds:schemaRef ds:uri="03cb9dc2-e9ea-44ac-afed-001b6fad4f3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72C7657-97CD-4958-88DD-F8AC872587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cb9dc2-e9ea-44ac-afed-001b6fad4f36"/>
    <ds:schemaRef ds:uri="d0879fa5-f2db-41a7-8861-4a44e7ee3b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26966</TotalTime>
  <Words>624</Words>
  <Application>Microsoft Office PowerPoint</Application>
  <PresentationFormat>Grand écran</PresentationFormat>
  <Paragraphs>68</Paragraphs>
  <Slides>24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Franklin Gothic Book</vt:lpstr>
      <vt:lpstr>Franklin Gothic Medium</vt:lpstr>
      <vt:lpstr>Office Theme</vt:lpstr>
      <vt:lpstr>Thème Office</vt:lpstr>
      <vt:lpstr>Les minutes MLOps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Minutes MLOps heu c’est top !   </vt:lpstr>
      <vt:lpstr>Les Minutes MLOps heu c’est top !  Les Minutes MLOps … c’est top ! </vt:lpstr>
      <vt:lpstr>Les Minutes MLOps heu c’est top !  Les Minutes MLOps … c’est top !  Les minutes MLOps c’est top ! </vt:lpstr>
      <vt:lpstr>Les Minutes MLOps heu c’est top !  Les Minutes MLOps … c’est top !  Les minutes MLOps c’est top !  Les Minutes MLOps, c’est top !  </vt:lpstr>
      <vt:lpstr>Les Minutes MLOps heu c’est top !  Les Minutes MLOps … c’est top !  Les minutes MLOps c’est top !  Les Minutes MLOps, c’est top !  Les minutes MLOps, c’est top. </vt:lpstr>
      <vt:lpstr>Experts</vt:lpstr>
      <vt:lpstr>Cross annotation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LEMARCHAND THOMAS</dc:creator>
  <cp:lastModifiedBy>Guillaume Chervet</cp:lastModifiedBy>
  <cp:revision>1083</cp:revision>
  <dcterms:created xsi:type="dcterms:W3CDTF">2020-11-18T10:41:47Z</dcterms:created>
  <dcterms:modified xsi:type="dcterms:W3CDTF">2023-11-17T17:31:01Z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0x0101003BE0F011240A094E827BA56BE9109944</vt:lpwstr>
  </property>
  <property fmtid="{D5CDD505-2E9C-101B-9397-08002B2CF9AE}" pid="3" name="MSIP_Label_65722654-0696-4b8f-bb0e-68bcd3f909d4_Enabled">
    <vt:lpwstr>true</vt:lpwstr>
  </property>
  <property fmtid="{D5CDD505-2E9C-101B-9397-08002B2CF9AE}" pid="4" name="MSIP_Label_65722654-0696-4b8f-bb0e-68bcd3f909d4_SetDate">
    <vt:lpwstr>2023-04-06T14:28:52Z</vt:lpwstr>
  </property>
  <property fmtid="{D5CDD505-2E9C-101B-9397-08002B2CF9AE}" pid="5" name="MSIP_Label_65722654-0696-4b8f-bb0e-68bcd3f909d4_Method">
    <vt:lpwstr>Privileged</vt:lpwstr>
  </property>
  <property fmtid="{D5CDD505-2E9C-101B-9397-08002B2CF9AE}" pid="6" name="MSIP_Label_65722654-0696-4b8f-bb0e-68bcd3f909d4_Name">
    <vt:lpwstr>AFA Public</vt:lpwstr>
  </property>
  <property fmtid="{D5CDD505-2E9C-101B-9397-08002B2CF9AE}" pid="7" name="MSIP_Label_65722654-0696-4b8f-bb0e-68bcd3f909d4_SiteId">
    <vt:lpwstr>396b38cc-aa65-492b-bb0e-3d94ed25a97b</vt:lpwstr>
  </property>
  <property fmtid="{D5CDD505-2E9C-101B-9397-08002B2CF9AE}" pid="8" name="MSIP_Label_65722654-0696-4b8f-bb0e-68bcd3f909d4_ActionId">
    <vt:lpwstr>dd3d3399-2bb6-4c22-988e-9a46251d2e66</vt:lpwstr>
  </property>
  <property fmtid="{D5CDD505-2E9C-101B-9397-08002B2CF9AE}" pid="9" name="MSIP_Label_65722654-0696-4b8f-bb0e-68bcd3f909d4_ContentBits">
    <vt:lpwstr>3</vt:lpwstr>
  </property>
</Properties>
</file>